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1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8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_karapetkova@yahoo.it" TargetMode="External"/><Relationship Id="rId2" Type="http://schemas.openxmlformats.org/officeDocument/2006/relationships/hyperlink" Target="https://passbyher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icheva@yahoo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imgres?imgurl=https://3.bp.blogspot.com/_JQ-3vPMtKgs/TIAT4CIIEDI/AAAAAAAAI5k/koqXoNADvgs/s1600/7e52d5c45a521ae63058f61248966117+copy.jpg&amp;imgrefurl=https://www.retropcmania.com/2010/09/bay-ganyo-client.html&amp;tbnid=Oz5jCkJAD_oUjM&amp;vet=12ahUKEwjmv5ri9-zqAhUT_4UKHYDkACQQMygSegUIARCkAQ..i&amp;docid=8ptIMU95TcC5EM&amp;w=390&amp;h=270&amp;q=%D0%91%D0%B0%D0%B9%20%D0%93%D0%B0%D0%BD%D1%8C%D0%BE&amp;hl=bg&amp;ved=2ahUKEwjmv5ri9-zqAhUT_4UKHYDkACQQMygSegUIARCkA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4400" b="1" dirty="0"/>
              <a:t/>
            </a:r>
            <a:br>
              <a:rPr lang="bg-BG" sz="4400" b="1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56702"/>
            <a:ext cx="8915399" cy="1126283"/>
          </a:xfrm>
        </p:spPr>
        <p:txBody>
          <a:bodyPr/>
          <a:lstStyle/>
          <a:p>
            <a:r>
              <a:rPr lang="bg-BG" b="1" dirty="0"/>
              <a:t>Проект № 2018-1-BG01-KA203-047873</a:t>
            </a:r>
          </a:p>
          <a:p>
            <a:r>
              <a:rPr lang="bg-BG" b="1" dirty="0"/>
              <a:t>Сдружение „Инициативи за младежко и академично развитие“</a:t>
            </a:r>
          </a:p>
        </p:txBody>
      </p:sp>
      <p:pic>
        <p:nvPicPr>
          <p:cNvPr id="4" name="Picture 3" descr="Logo-250-height">
            <a:extLst>
              <a:ext uri="{FF2B5EF4-FFF2-40B4-BE49-F238E27FC236}">
                <a16:creationId xmlns="" xmlns:a16="http://schemas.microsoft.com/office/drawing/2014/main" id="{51C26527-2914-4075-9B66-23E283D6A82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40" y="2809240"/>
            <a:ext cx="5760720" cy="1239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44654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B301D0-1438-43BD-BA9A-EEAA2BEB54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Сайт и записване</a:t>
            </a:r>
            <a:br>
              <a:rPr lang="bg-BG" dirty="0"/>
            </a:b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E5843A0-38B6-495E-BAF2-CCD68F3DE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6613" y="3442447"/>
            <a:ext cx="8915399" cy="2259106"/>
          </a:xfrm>
        </p:spPr>
        <p:txBody>
          <a:bodyPr>
            <a:normAutofit/>
          </a:bodyPr>
          <a:lstStyle/>
          <a:p>
            <a:pPr algn="just"/>
            <a:r>
              <a:rPr lang="bg-BG" sz="2100" dirty="0"/>
              <a:t>За да реализираме всичко </a:t>
            </a:r>
            <a:r>
              <a:rPr lang="bg-BG" sz="2100" dirty="0" smtClean="0"/>
              <a:t>това, </a:t>
            </a:r>
            <a:r>
              <a:rPr lang="bg-BG" sz="2100" dirty="0"/>
              <a:t>създадохме специален сайт, а курсовете са разработени в най-конвертируемата платформа – Мудъл. За да станат част от курсовете, студентите се </a:t>
            </a:r>
            <a:r>
              <a:rPr lang="bg-BG" sz="2100" b="1" dirty="0"/>
              <a:t>регистрират</a:t>
            </a:r>
            <a:r>
              <a:rPr lang="bg-BG" sz="2100" dirty="0"/>
              <a:t> и така получават достъп до съответния курс и ресурси. На сайта има и известно количество </a:t>
            </a:r>
            <a:r>
              <a:rPr lang="bg-BG" sz="2100" b="1" dirty="0"/>
              <a:t>свободни ресурси</a:t>
            </a:r>
            <a:r>
              <a:rPr lang="bg-BG" sz="2100" dirty="0"/>
              <a:t>, които могат да се използват от </a:t>
            </a:r>
            <a:r>
              <a:rPr lang="bg-BG" sz="2100" b="1" dirty="0"/>
              <a:t>всеки</a:t>
            </a:r>
            <a:r>
              <a:rPr lang="bg-BG" sz="2100" dirty="0"/>
              <a:t> потребител.</a:t>
            </a:r>
          </a:p>
          <a:p>
            <a:endParaRPr lang="bg-BG" sz="2100" dirty="0"/>
          </a:p>
          <a:p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1153994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C288DC-2A4D-4B12-B920-7A894D03E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Адрес на сайта, </a:t>
            </a:r>
            <a:r>
              <a:rPr lang="bg-BG" dirty="0" smtClean="0"/>
              <a:t>контакти:</a:t>
            </a: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3F2BBD-A079-4AF2-A3EB-F26440F7B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https://passbyhere.org/</a:t>
            </a:r>
            <a:endParaRPr lang="bg-BG" sz="2400" dirty="0"/>
          </a:p>
          <a:p>
            <a:endParaRPr lang="bg-BG" sz="2400" dirty="0"/>
          </a:p>
          <a:p>
            <a:endParaRPr lang="bg-BG" sz="2400" dirty="0"/>
          </a:p>
          <a:p>
            <a:r>
              <a:rPr lang="bg-BG" sz="2400" dirty="0"/>
              <a:t>За контакти: </a:t>
            </a:r>
            <a:r>
              <a:rPr lang="en-US" sz="2400" dirty="0">
                <a:hlinkClick r:id="rId3"/>
              </a:rPr>
              <a:t>d_karapetkova@yahoo.it</a:t>
            </a:r>
            <a:endParaRPr lang="en-US" sz="2400" dirty="0"/>
          </a:p>
          <a:p>
            <a:r>
              <a:rPr lang="en-US" sz="2400" dirty="0">
                <a:hlinkClick r:id="rId4"/>
              </a:rPr>
              <a:t>licheva@yahoo.com</a:t>
            </a:r>
            <a:endParaRPr lang="en-US" sz="2400" dirty="0"/>
          </a:p>
          <a:p>
            <a:endParaRPr lang="bg-BG" sz="2400" dirty="0"/>
          </a:p>
        </p:txBody>
      </p:sp>
    </p:spTree>
    <p:extLst>
      <p:ext uri="{BB962C8B-B14F-4D97-AF65-F5344CB8AC3E}">
        <p14:creationId xmlns="" xmlns:p14="http://schemas.microsoft.com/office/powerpoint/2010/main" val="70690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Запознаване с проекта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hlinkClick r:id="rId2"/>
            </a:endParaRPr>
          </a:p>
          <a:p>
            <a:pPr lvl="0" algn="just">
              <a:lnSpc>
                <a:spcPct val="80000"/>
              </a:lnSpc>
            </a:pPr>
            <a:r>
              <a:rPr lang="ru-RU" sz="2000" dirty="0" err="1"/>
              <a:t>Проектът</a:t>
            </a:r>
            <a:r>
              <a:rPr lang="ru-RU" sz="2000" dirty="0"/>
              <a:t> е </a:t>
            </a:r>
            <a:r>
              <a:rPr lang="ru-RU" sz="2000" dirty="0" err="1"/>
              <a:t>замислен</a:t>
            </a:r>
            <a:r>
              <a:rPr lang="ru-RU" sz="2000" dirty="0"/>
              <a:t> </a:t>
            </a:r>
            <a:r>
              <a:rPr lang="ru-RU" sz="2000" dirty="0" err="1"/>
              <a:t>като</a:t>
            </a:r>
            <a:r>
              <a:rPr lang="ru-RU" sz="2000" dirty="0"/>
              <a:t> пробив в </a:t>
            </a:r>
            <a:r>
              <a:rPr lang="ru-RU" sz="2000" dirty="0" err="1"/>
              <a:t>традиционното</a:t>
            </a:r>
            <a:r>
              <a:rPr lang="ru-RU" sz="2000" dirty="0"/>
              <a:t> образование в </a:t>
            </a:r>
            <a:r>
              <a:rPr lang="ru-RU" sz="2000" dirty="0" err="1"/>
              <a:t>полето</a:t>
            </a:r>
            <a:r>
              <a:rPr lang="ru-RU" sz="2000" dirty="0"/>
              <a:t> на </a:t>
            </a:r>
            <a:r>
              <a:rPr lang="ru-RU" sz="2000" dirty="0" err="1"/>
              <a:t>превода</a:t>
            </a:r>
            <a:r>
              <a:rPr lang="ru-RU" sz="2000" dirty="0"/>
              <a:t>. Той </a:t>
            </a:r>
            <a:r>
              <a:rPr lang="ru-RU" sz="2000" dirty="0" err="1"/>
              <a:t>отчита</a:t>
            </a:r>
            <a:r>
              <a:rPr lang="ru-RU" sz="2000" dirty="0"/>
              <a:t> все </a:t>
            </a:r>
            <a:r>
              <a:rPr lang="ru-RU" sz="2000" dirty="0" err="1"/>
              <a:t>по-нарастващите</a:t>
            </a:r>
            <a:r>
              <a:rPr lang="ru-RU" sz="2000" dirty="0"/>
              <a:t> </a:t>
            </a:r>
            <a:r>
              <a:rPr lang="ru-RU" sz="2000" dirty="0" err="1"/>
              <a:t>изисквания</a:t>
            </a:r>
            <a:r>
              <a:rPr lang="ru-RU" sz="2000" dirty="0"/>
              <a:t> за добре </a:t>
            </a:r>
            <a:r>
              <a:rPr lang="ru-RU" sz="2000" dirty="0" err="1"/>
              <a:t>обучени</a:t>
            </a:r>
            <a:r>
              <a:rPr lang="ru-RU" sz="2000" dirty="0"/>
              <a:t> </a:t>
            </a:r>
            <a:r>
              <a:rPr lang="ru-RU" sz="2000" dirty="0" err="1"/>
              <a:t>преводачи</a:t>
            </a:r>
            <a:r>
              <a:rPr lang="ru-RU" sz="2000" dirty="0"/>
              <a:t> на </a:t>
            </a:r>
            <a:r>
              <a:rPr lang="ru-RU" sz="2000" dirty="0" err="1"/>
              <a:t>европейския</a:t>
            </a:r>
            <a:r>
              <a:rPr lang="ru-RU" sz="2000" dirty="0"/>
              <a:t> </a:t>
            </a:r>
            <a:r>
              <a:rPr lang="ru-RU" sz="2000" dirty="0" err="1"/>
              <a:t>пазар</a:t>
            </a:r>
            <a:r>
              <a:rPr lang="ru-RU" sz="2000" dirty="0"/>
              <a:t>, а </a:t>
            </a:r>
            <a:r>
              <a:rPr lang="ru-RU" sz="2000" dirty="0" err="1"/>
              <a:t>целта</a:t>
            </a:r>
            <a:r>
              <a:rPr lang="ru-RU" sz="2000" dirty="0"/>
              <a:t> </a:t>
            </a:r>
            <a:r>
              <a:rPr lang="ru-RU" sz="2000" dirty="0" err="1"/>
              <a:t>му</a:t>
            </a:r>
            <a:r>
              <a:rPr lang="ru-RU" sz="2000" dirty="0"/>
              <a:t> </a:t>
            </a:r>
            <a:r>
              <a:rPr lang="ru-RU" sz="2000" dirty="0" err="1"/>
              <a:t>беше</a:t>
            </a:r>
            <a:r>
              <a:rPr lang="ru-RU" sz="2000" dirty="0"/>
              <a:t> да </a:t>
            </a:r>
            <a:r>
              <a:rPr lang="ru-RU" sz="2000" dirty="0" err="1"/>
              <a:t>развие</a:t>
            </a:r>
            <a:r>
              <a:rPr lang="ru-RU" sz="2000" dirty="0"/>
              <a:t> и предложи </a:t>
            </a:r>
            <a:r>
              <a:rPr lang="ru-RU" sz="2000" dirty="0" err="1"/>
              <a:t>интелектуални</a:t>
            </a:r>
            <a:r>
              <a:rPr lang="ru-RU" sz="2000" dirty="0"/>
              <a:t> </a:t>
            </a:r>
            <a:r>
              <a:rPr lang="ru-RU" sz="2000" dirty="0" err="1"/>
              <a:t>продукти</a:t>
            </a:r>
            <a:r>
              <a:rPr lang="ru-RU" sz="2000" dirty="0"/>
              <a:t>, </a:t>
            </a:r>
            <a:r>
              <a:rPr lang="ru-RU" sz="2000" dirty="0" err="1"/>
              <a:t>които</a:t>
            </a:r>
            <a:r>
              <a:rPr lang="ru-RU" sz="2000" dirty="0"/>
              <a:t> </a:t>
            </a:r>
            <a:r>
              <a:rPr lang="ru-RU" sz="2000" dirty="0" err="1"/>
              <a:t>са</a:t>
            </a:r>
            <a:r>
              <a:rPr lang="ru-RU" sz="2000" dirty="0"/>
              <a:t> </a:t>
            </a:r>
            <a:r>
              <a:rPr lang="ru-RU" sz="2000" b="1" dirty="0" err="1"/>
              <a:t>иновативни</a:t>
            </a:r>
            <a:r>
              <a:rPr lang="ru-RU" sz="2000" b="1" dirty="0"/>
              <a:t> в </a:t>
            </a:r>
            <a:r>
              <a:rPr lang="ru-RU" sz="2000" b="1" dirty="0" err="1"/>
              <a:t>полето</a:t>
            </a:r>
            <a:r>
              <a:rPr lang="ru-RU" sz="2000" b="1" dirty="0"/>
              <a:t> на </a:t>
            </a:r>
            <a:r>
              <a:rPr lang="ru-RU" sz="2000" b="1" dirty="0" err="1"/>
              <a:t>традуктологията</a:t>
            </a:r>
            <a:r>
              <a:rPr lang="ru-RU" sz="2000" b="1" dirty="0"/>
              <a:t>:</a:t>
            </a:r>
            <a:r>
              <a:rPr lang="ru-RU" sz="2000" dirty="0"/>
              <a:t> онлайн </a:t>
            </a:r>
            <a:r>
              <a:rPr lang="ru-RU" sz="2000" dirty="0" err="1"/>
              <a:t>езикови</a:t>
            </a:r>
            <a:r>
              <a:rPr lang="ru-RU" sz="2000" dirty="0"/>
              <a:t> и </a:t>
            </a:r>
            <a:r>
              <a:rPr lang="ru-RU" sz="2000" dirty="0" err="1"/>
              <a:t>преводачески</a:t>
            </a:r>
            <a:r>
              <a:rPr lang="ru-RU" sz="2000" dirty="0"/>
              <a:t> </a:t>
            </a:r>
            <a:r>
              <a:rPr lang="ru-RU" sz="2000" dirty="0" err="1"/>
              <a:t>курсове</a:t>
            </a:r>
            <a:r>
              <a:rPr lang="ru-RU" sz="2000" dirty="0"/>
              <a:t>, </a:t>
            </a:r>
            <a:r>
              <a:rPr lang="ru-RU" sz="2000" dirty="0" err="1"/>
              <a:t>дискусионен</a:t>
            </a:r>
            <a:r>
              <a:rPr lang="ru-RU" sz="2000" dirty="0"/>
              <a:t> форум за </a:t>
            </a:r>
            <a:r>
              <a:rPr lang="ru-RU" sz="2000" dirty="0" err="1"/>
              <a:t>консултации</a:t>
            </a:r>
            <a:r>
              <a:rPr lang="ru-RU" sz="2000" dirty="0"/>
              <a:t> в </a:t>
            </a:r>
            <a:r>
              <a:rPr lang="ru-RU" sz="2000" dirty="0" err="1"/>
              <a:t>полето</a:t>
            </a:r>
            <a:r>
              <a:rPr lang="ru-RU" sz="2000" dirty="0"/>
              <a:t> на </a:t>
            </a:r>
            <a:r>
              <a:rPr lang="ru-RU" sz="2000" dirty="0" err="1"/>
              <a:t>превода</a:t>
            </a:r>
            <a:r>
              <a:rPr lang="ru-RU" sz="2000" dirty="0"/>
              <a:t>, публикации и </a:t>
            </a:r>
            <a:r>
              <a:rPr lang="ru-RU" sz="2000" dirty="0" err="1"/>
              <a:t>материали</a:t>
            </a:r>
            <a:r>
              <a:rPr lang="ru-RU" sz="2000" dirty="0"/>
              <a:t>, </a:t>
            </a:r>
            <a:r>
              <a:rPr lang="ru-RU" sz="2000" dirty="0" err="1"/>
              <a:t>важни</a:t>
            </a:r>
            <a:r>
              <a:rPr lang="ru-RU" sz="2000" dirty="0"/>
              <a:t> за </a:t>
            </a:r>
            <a:r>
              <a:rPr lang="ru-RU" sz="2000" dirty="0" err="1"/>
              <a:t>работата</a:t>
            </a:r>
            <a:r>
              <a:rPr lang="ru-RU" sz="2000" dirty="0"/>
              <a:t> на </a:t>
            </a:r>
            <a:r>
              <a:rPr lang="ru-RU" sz="2000" dirty="0" err="1"/>
              <a:t>всеки</a:t>
            </a:r>
            <a:r>
              <a:rPr lang="ru-RU" sz="2000" dirty="0"/>
              <a:t> </a:t>
            </a:r>
            <a:r>
              <a:rPr lang="ru-RU" sz="2000" dirty="0" err="1"/>
              <a:t>преводач</a:t>
            </a:r>
            <a:r>
              <a:rPr lang="ru-RU" sz="2000" dirty="0"/>
              <a:t>. В среда, в </a:t>
            </a:r>
            <a:r>
              <a:rPr lang="ru-RU" sz="2000" dirty="0" err="1"/>
              <a:t>която</a:t>
            </a:r>
            <a:r>
              <a:rPr lang="ru-RU" sz="2000" dirty="0"/>
              <a:t> все </a:t>
            </a:r>
            <a:r>
              <a:rPr lang="ru-RU" sz="2000" dirty="0" err="1"/>
              <a:t>повече</a:t>
            </a:r>
            <a:r>
              <a:rPr lang="ru-RU" sz="2000" dirty="0"/>
              <a:t> </a:t>
            </a:r>
            <a:r>
              <a:rPr lang="ru-RU" sz="2000" dirty="0" err="1"/>
              <a:t>нараства</a:t>
            </a:r>
            <a:r>
              <a:rPr lang="ru-RU" sz="2000" dirty="0"/>
              <a:t> </a:t>
            </a:r>
            <a:r>
              <a:rPr lang="ru-RU" sz="2000" dirty="0" err="1"/>
              <a:t>броят</a:t>
            </a:r>
            <a:r>
              <a:rPr lang="ru-RU" sz="2000" dirty="0"/>
              <a:t> на </a:t>
            </a:r>
            <a:r>
              <a:rPr lang="ru-RU" sz="2000" dirty="0" err="1"/>
              <a:t>младежите</a:t>
            </a:r>
            <a:r>
              <a:rPr lang="ru-RU" sz="2000" dirty="0"/>
              <a:t>, </a:t>
            </a:r>
            <a:r>
              <a:rPr lang="ru-RU" sz="2000" dirty="0" err="1"/>
              <a:t>които</a:t>
            </a:r>
            <a:r>
              <a:rPr lang="ru-RU" sz="2000" dirty="0"/>
              <a:t> учат и </a:t>
            </a:r>
            <a:r>
              <a:rPr lang="ru-RU" sz="2000" dirty="0" err="1"/>
              <a:t>работят</a:t>
            </a:r>
            <a:r>
              <a:rPr lang="ru-RU" sz="2000" dirty="0"/>
              <a:t> </a:t>
            </a:r>
            <a:r>
              <a:rPr lang="ru-RU" sz="2000" dirty="0" err="1"/>
              <a:t>едновременно</a:t>
            </a:r>
            <a:r>
              <a:rPr lang="ru-RU" sz="2000" dirty="0"/>
              <a:t>, и </a:t>
            </a:r>
            <a:r>
              <a:rPr lang="ru-RU" sz="2000" dirty="0" err="1"/>
              <a:t>са</a:t>
            </a:r>
            <a:r>
              <a:rPr lang="ru-RU" sz="2000" dirty="0"/>
              <a:t> </a:t>
            </a:r>
            <a:r>
              <a:rPr lang="ru-RU" sz="2000" dirty="0" err="1"/>
              <a:t>напълно</a:t>
            </a:r>
            <a:r>
              <a:rPr lang="ru-RU" sz="2000" dirty="0"/>
              <a:t> </a:t>
            </a:r>
            <a:r>
              <a:rPr lang="ru-RU" sz="2000" dirty="0" err="1"/>
              <a:t>зависими</a:t>
            </a:r>
            <a:r>
              <a:rPr lang="ru-RU" sz="2000" dirty="0"/>
              <a:t> от интернет, </a:t>
            </a:r>
            <a:r>
              <a:rPr lang="ru-RU" sz="2000" dirty="0" err="1"/>
              <a:t>проектът</a:t>
            </a:r>
            <a:r>
              <a:rPr lang="ru-RU" sz="2000" dirty="0"/>
              <a:t> предложи </a:t>
            </a:r>
            <a:r>
              <a:rPr lang="ru-RU" sz="2000" dirty="0" err="1"/>
              <a:t>продукти</a:t>
            </a:r>
            <a:r>
              <a:rPr lang="ru-RU" sz="2000" dirty="0"/>
              <a:t>, </a:t>
            </a:r>
            <a:r>
              <a:rPr lang="ru-RU" sz="2000" dirty="0" err="1"/>
              <a:t>които</a:t>
            </a:r>
            <a:r>
              <a:rPr lang="ru-RU" sz="2000" dirty="0"/>
              <a:t> се </a:t>
            </a:r>
            <a:r>
              <a:rPr lang="ru-RU" sz="2000" dirty="0" err="1"/>
              <a:t>възприемат</a:t>
            </a:r>
            <a:r>
              <a:rPr lang="ru-RU" sz="2000" dirty="0"/>
              <a:t> </a:t>
            </a:r>
            <a:r>
              <a:rPr lang="ru-RU" sz="2000" dirty="0" err="1"/>
              <a:t>лесно</a:t>
            </a:r>
            <a:r>
              <a:rPr lang="ru-RU" sz="2000" dirty="0"/>
              <a:t> и </a:t>
            </a:r>
            <a:r>
              <a:rPr lang="ru-RU" sz="2000" b="1" dirty="0" err="1"/>
              <a:t>имат</a:t>
            </a:r>
            <a:r>
              <a:rPr lang="ru-RU" sz="2000" b="1" dirty="0"/>
              <a:t> приложение за много хора</a:t>
            </a:r>
            <a:r>
              <a:rPr lang="ru-RU" sz="2000" dirty="0"/>
              <a:t>. Той се </a:t>
            </a:r>
            <a:r>
              <a:rPr lang="ru-RU" sz="2000" dirty="0" err="1"/>
              <a:t>оказа</a:t>
            </a:r>
            <a:r>
              <a:rPr lang="ru-RU" sz="2000" dirty="0"/>
              <a:t> </a:t>
            </a:r>
            <a:r>
              <a:rPr lang="ru-RU" sz="2000" b="1" dirty="0" err="1"/>
              <a:t>особено</a:t>
            </a:r>
            <a:r>
              <a:rPr lang="ru-RU" sz="2000" b="1" dirty="0"/>
              <a:t> </a:t>
            </a:r>
            <a:r>
              <a:rPr lang="ru-RU" sz="2000" b="1" dirty="0" err="1"/>
              <a:t>надежден</a:t>
            </a:r>
            <a:r>
              <a:rPr lang="ru-RU" sz="2000" b="1" dirty="0"/>
              <a:t> </a:t>
            </a:r>
            <a:r>
              <a:rPr lang="ru-RU" sz="2000" dirty="0"/>
              <a:t>по </a:t>
            </a:r>
            <a:r>
              <a:rPr lang="ru-RU" sz="2000" dirty="0" err="1"/>
              <a:t>време</a:t>
            </a:r>
            <a:r>
              <a:rPr lang="ru-RU" sz="2000" dirty="0"/>
              <a:t> на </a:t>
            </a:r>
            <a:r>
              <a:rPr lang="ru-RU" sz="2000" dirty="0" err="1"/>
              <a:t>пандемията</a:t>
            </a:r>
            <a:r>
              <a:rPr lang="ru-RU" sz="2000" dirty="0"/>
              <a:t> от </a:t>
            </a:r>
            <a:r>
              <a:rPr lang="ru-RU" sz="2000" dirty="0" err="1"/>
              <a:t>Ковид</a:t>
            </a:r>
            <a:r>
              <a:rPr lang="ru-RU" sz="2000" dirty="0"/>
              <a:t> 19. 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406162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Запознаване с проекта - продължение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ru-RU" sz="2000" dirty="0"/>
              <a:t>В изпълнението му се разчиташе на партньорството на академичната среда на </a:t>
            </a:r>
            <a:r>
              <a:rPr lang="ru-RU" sz="2000" b="1" dirty="0"/>
              <a:t>три от най-известните </a:t>
            </a:r>
            <a:r>
              <a:rPr lang="ru-RU" sz="2000" b="1" dirty="0" smtClean="0"/>
              <a:t>университети </a:t>
            </a:r>
            <a:r>
              <a:rPr lang="ru-RU" sz="2000" dirty="0"/>
              <a:t>в Европа – Хайделбергския университет, Карловия университет (Прага) и Университета Ка-Фоскари (Венеция). </a:t>
            </a:r>
            <a:r>
              <a:rPr lang="ru-RU" sz="2000" dirty="0" err="1"/>
              <a:t>Това</a:t>
            </a:r>
            <a:r>
              <a:rPr lang="ru-RU" sz="2000" dirty="0"/>
              <a:t> </a:t>
            </a:r>
            <a:r>
              <a:rPr lang="ru-RU" sz="2000" dirty="0" err="1"/>
              <a:t>партньорство</a:t>
            </a:r>
            <a:r>
              <a:rPr lang="ru-RU" sz="2000" dirty="0"/>
              <a:t> </a:t>
            </a:r>
            <a:r>
              <a:rPr lang="ru-RU" sz="2000" dirty="0" err="1"/>
              <a:t>позволи</a:t>
            </a:r>
            <a:r>
              <a:rPr lang="ru-RU" sz="2000" dirty="0"/>
              <a:t> да </a:t>
            </a:r>
            <a:r>
              <a:rPr lang="ru-RU" sz="2000" dirty="0" err="1"/>
              <a:t>създадем</a:t>
            </a:r>
            <a:r>
              <a:rPr lang="ru-RU" sz="2000" dirty="0"/>
              <a:t> </a:t>
            </a:r>
            <a:r>
              <a:rPr lang="ru-RU" sz="2000" dirty="0" err="1"/>
              <a:t>заедно</a:t>
            </a:r>
            <a:r>
              <a:rPr lang="ru-RU" sz="2000" dirty="0"/>
              <a:t> </a:t>
            </a:r>
            <a:r>
              <a:rPr lang="ru-RU" sz="2000" dirty="0" err="1"/>
              <a:t>работещ</a:t>
            </a:r>
            <a:r>
              <a:rPr lang="ru-RU" sz="2000" dirty="0"/>
              <a:t> продукт, основан на най-</a:t>
            </a:r>
            <a:r>
              <a:rPr lang="ru-RU" sz="2000" dirty="0" err="1"/>
              <a:t>доброто</a:t>
            </a:r>
            <a:r>
              <a:rPr lang="ru-RU" sz="2000" dirty="0"/>
              <a:t> в </a:t>
            </a:r>
            <a:r>
              <a:rPr lang="ru-RU" sz="2000" dirty="0" err="1"/>
              <a:t>академичния</a:t>
            </a:r>
            <a:r>
              <a:rPr lang="ru-RU" sz="2000" dirty="0"/>
              <a:t> обмен и традиции, но </a:t>
            </a:r>
            <a:r>
              <a:rPr lang="ru-RU" sz="2000" dirty="0" err="1"/>
              <a:t>вгледан</a:t>
            </a:r>
            <a:r>
              <a:rPr lang="ru-RU" sz="2000" dirty="0"/>
              <a:t> </a:t>
            </a:r>
            <a:r>
              <a:rPr lang="ru-RU" sz="2000" dirty="0" err="1"/>
              <a:t>също</a:t>
            </a:r>
            <a:r>
              <a:rPr lang="ru-RU" sz="2000" dirty="0"/>
              <a:t> </a:t>
            </a:r>
            <a:r>
              <a:rPr lang="ru-RU" sz="2000" dirty="0" err="1"/>
              <a:t>така</a:t>
            </a:r>
            <a:r>
              <a:rPr lang="ru-RU" sz="2000" dirty="0"/>
              <a:t> в </a:t>
            </a:r>
            <a:r>
              <a:rPr lang="ru-RU" sz="2000" dirty="0" err="1"/>
              <a:t>нуждите</a:t>
            </a:r>
            <a:r>
              <a:rPr lang="ru-RU" sz="2000" dirty="0"/>
              <a:t> на </a:t>
            </a:r>
            <a:r>
              <a:rPr lang="ru-RU" sz="2000" dirty="0" err="1"/>
              <a:t>бъдещето</a:t>
            </a:r>
            <a:r>
              <a:rPr lang="ru-RU" sz="2000" dirty="0"/>
              <a:t>. За да се постигне всичко </a:t>
            </a:r>
            <a:r>
              <a:rPr lang="ru-RU" sz="2000" dirty="0" smtClean="0"/>
              <a:t>това, </a:t>
            </a:r>
            <a:r>
              <a:rPr lang="ru-RU" sz="2000" dirty="0"/>
              <a:t>бяха проведени и </a:t>
            </a:r>
            <a:r>
              <a:rPr lang="ru-RU" sz="2000" b="1" dirty="0"/>
              <a:t>три работни срещи</a:t>
            </a:r>
            <a:r>
              <a:rPr lang="ru-RU" sz="2000" dirty="0"/>
              <a:t>, посветени на организацията и мониторинга на дейностите. </a:t>
            </a:r>
          </a:p>
          <a:p>
            <a:pPr lvl="0" algn="just"/>
            <a:r>
              <a:rPr lang="ru-RU" sz="2000" b="1" dirty="0" err="1"/>
              <a:t>Методологията</a:t>
            </a:r>
            <a:r>
              <a:rPr lang="ru-RU" sz="2000" dirty="0"/>
              <a:t>, на </a:t>
            </a:r>
            <a:r>
              <a:rPr lang="ru-RU" sz="2000" dirty="0" err="1"/>
              <a:t>която</a:t>
            </a:r>
            <a:r>
              <a:rPr lang="ru-RU" sz="2000" dirty="0"/>
              <a:t> се </a:t>
            </a:r>
            <a:r>
              <a:rPr lang="ru-RU" sz="2000" dirty="0" err="1"/>
              <a:t>базира</a:t>
            </a:r>
            <a:r>
              <a:rPr lang="ru-RU" sz="2000" dirty="0"/>
              <a:t> </a:t>
            </a:r>
            <a:r>
              <a:rPr lang="ru-RU" sz="2000" dirty="0" err="1"/>
              <a:t>проектът</a:t>
            </a:r>
            <a:r>
              <a:rPr lang="ru-RU" sz="2000" dirty="0"/>
              <a:t>, </a:t>
            </a:r>
            <a:r>
              <a:rPr lang="ru-RU" sz="2000" dirty="0" err="1"/>
              <a:t>включва</a:t>
            </a:r>
            <a:r>
              <a:rPr lang="ru-RU" sz="2000" dirty="0"/>
              <a:t> статистика и анализ, </a:t>
            </a:r>
            <a:r>
              <a:rPr lang="ru-RU" sz="2000" dirty="0" err="1"/>
              <a:t>компаративистки</a:t>
            </a:r>
            <a:r>
              <a:rPr lang="ru-RU" sz="2000" dirty="0"/>
              <a:t> и </a:t>
            </a:r>
            <a:r>
              <a:rPr lang="ru-RU" sz="2000" dirty="0" err="1"/>
              <a:t>интертекстуален</a:t>
            </a:r>
            <a:r>
              <a:rPr lang="ru-RU" sz="2000" dirty="0"/>
              <a:t> подход, </a:t>
            </a:r>
            <a:r>
              <a:rPr lang="ru-RU" sz="2000" dirty="0" err="1"/>
              <a:t>съчетаване</a:t>
            </a:r>
            <a:r>
              <a:rPr lang="ru-RU" sz="2000" dirty="0"/>
              <a:t> на теория и практика, </a:t>
            </a:r>
            <a:r>
              <a:rPr lang="ru-RU" sz="2000" dirty="0" err="1"/>
              <a:t>хипертекстови</a:t>
            </a:r>
            <a:r>
              <a:rPr lang="ru-RU" sz="2000" dirty="0"/>
              <a:t> </a:t>
            </a:r>
            <a:r>
              <a:rPr lang="ru-RU" sz="2000" dirty="0" err="1"/>
              <a:t>връзки</a:t>
            </a:r>
            <a:r>
              <a:rPr lang="ru-RU" sz="2000" dirty="0"/>
              <a:t> и </a:t>
            </a:r>
            <a:r>
              <a:rPr lang="ru-RU" sz="2000" dirty="0" err="1"/>
              <a:t>свързване</a:t>
            </a:r>
            <a:r>
              <a:rPr lang="ru-RU" sz="2000" dirty="0"/>
              <a:t> на </a:t>
            </a:r>
            <a:r>
              <a:rPr lang="ru-RU" sz="2000" dirty="0" err="1"/>
              <a:t>образованието</a:t>
            </a:r>
            <a:r>
              <a:rPr lang="ru-RU" sz="2000" dirty="0"/>
              <a:t> с </a:t>
            </a:r>
            <a:r>
              <a:rPr lang="ru-RU" sz="2000" dirty="0" err="1"/>
              <a:t>новите</a:t>
            </a:r>
            <a:r>
              <a:rPr lang="ru-RU" sz="2000" dirty="0"/>
              <a:t> технологии.</a:t>
            </a:r>
            <a:endParaRPr lang="bg-BG" sz="2000" dirty="0"/>
          </a:p>
        </p:txBody>
      </p:sp>
    </p:spTree>
    <p:extLst>
      <p:ext uri="{BB962C8B-B14F-4D97-AF65-F5344CB8AC3E}">
        <p14:creationId xmlns="" xmlns:p14="http://schemas.microsoft.com/office/powerpoint/2010/main" val="58547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573310"/>
            <a:ext cx="8911687" cy="1280890"/>
          </a:xfrm>
        </p:spPr>
        <p:txBody>
          <a:bodyPr/>
          <a:lstStyle/>
          <a:p>
            <a:r>
              <a:rPr lang="bg-BG" dirty="0"/>
              <a:t>Избор на партньори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bg-BG" sz="1600" dirty="0"/>
              <a:t>Не се е налагало да правим селекция на партньори, </a:t>
            </a:r>
            <a:r>
              <a:rPr lang="bg-BG" sz="1600" dirty="0" smtClean="0"/>
              <a:t>защото, </a:t>
            </a:r>
            <a:r>
              <a:rPr lang="bg-BG" sz="1600" dirty="0"/>
              <a:t>знаейки какъв проект искаме да направим, ние знаехме и </a:t>
            </a:r>
            <a:r>
              <a:rPr lang="bg-BG" sz="1600" b="1" dirty="0"/>
              <a:t>кои са най-добрите потенциални партньори</a:t>
            </a:r>
            <a:r>
              <a:rPr lang="bg-BG" sz="1600" dirty="0"/>
              <a:t> за него.  Това бяха университети със силна българистика  и славистика, с традиции в </a:t>
            </a:r>
            <a:r>
              <a:rPr lang="bg-BG" sz="1600" dirty="0" err="1"/>
              <a:t>преводознанието</a:t>
            </a:r>
            <a:r>
              <a:rPr lang="bg-BG" sz="1600" dirty="0"/>
              <a:t> и с наличие на изтъкнати българисти, които могат да се включат в </a:t>
            </a:r>
            <a:r>
              <a:rPr lang="bg-BG" sz="1600" dirty="0" err="1"/>
              <a:t>прокта</a:t>
            </a:r>
            <a:r>
              <a:rPr lang="bg-BG" sz="1600" dirty="0"/>
              <a:t> и да свършат работата. Затова и без колебания се насочихме към Университета в Хайделберг, където лице на славистиката е </a:t>
            </a:r>
            <a:r>
              <a:rPr lang="bg-BG" sz="1600" b="1" dirty="0"/>
              <a:t>българският литературовед доцент Благовест Златанов</a:t>
            </a:r>
            <a:r>
              <a:rPr lang="bg-BG" sz="1600" dirty="0"/>
              <a:t>; към Карловия университет, където работят </a:t>
            </a:r>
            <a:r>
              <a:rPr lang="bg-BG" sz="1600" b="1" dirty="0"/>
              <a:t>специалистката по превод д.р Божана Нишева и изследвателят на българската литература в Чехия д-р Марцел Черни</a:t>
            </a:r>
            <a:r>
              <a:rPr lang="bg-BG" sz="1600" dirty="0"/>
              <a:t>; и към Университета </a:t>
            </a:r>
            <a:r>
              <a:rPr lang="bg-BG" sz="1600" dirty="0" smtClean="0"/>
              <a:t>Ка</a:t>
            </a:r>
            <a:r>
              <a:rPr lang="en-US" sz="1600" dirty="0" smtClean="0"/>
              <a:t>’</a:t>
            </a:r>
            <a:r>
              <a:rPr lang="bg-BG" sz="1600" dirty="0" smtClean="0"/>
              <a:t> </a:t>
            </a:r>
            <a:r>
              <a:rPr lang="bg-BG" sz="1600" dirty="0"/>
              <a:t>Фоскари във Венеция, където шеф на славистиката е </a:t>
            </a:r>
            <a:r>
              <a:rPr lang="bg-BG" sz="1600" b="1" dirty="0"/>
              <a:t>българският езиковед професор Илияна Кръпова, а лектор по български език е д-р Ася Асенова</a:t>
            </a:r>
            <a:r>
              <a:rPr lang="bg-BG" sz="1600" dirty="0"/>
              <a:t>. Не се излъгахме. Партньорите ни се оказаха на нужната висота и създадените продукти го доказват. </a:t>
            </a:r>
          </a:p>
        </p:txBody>
      </p:sp>
    </p:spTree>
    <p:extLst>
      <p:ext uri="{BB962C8B-B14F-4D97-AF65-F5344CB8AC3E}">
        <p14:creationId xmlns="" xmlns:p14="http://schemas.microsoft.com/office/powerpoint/2010/main" val="50282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Българското участие</a:t>
            </a:r>
            <a:endParaRPr lang="en-US" sz="31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bg-BG" dirty="0"/>
              <a:t>Ръководител на проекта беше доц. д-р Дария </a:t>
            </a:r>
            <a:r>
              <a:rPr lang="bg-BG" dirty="0" err="1"/>
              <a:t>Карапеткова</a:t>
            </a:r>
            <a:r>
              <a:rPr lang="bg-BG" dirty="0"/>
              <a:t> – действащ преводач, изследовател на превода, университетски преподавател, автор на ключови монографии в сферата на критиката на превода.</a:t>
            </a:r>
          </a:p>
          <a:p>
            <a:pPr lvl="0" algn="just"/>
            <a:r>
              <a:rPr lang="bg-BG" dirty="0"/>
              <a:t>В проекта също така участваха проф. дфн Амелия Личева, доц. д-р Ренета </a:t>
            </a:r>
            <a:r>
              <a:rPr lang="bg-BG" dirty="0" err="1"/>
              <a:t>Килева</a:t>
            </a:r>
            <a:r>
              <a:rPr lang="bg-BG" dirty="0"/>
              <a:t>, д-р Чавдар Парушев, д-р Людмил Веселинов, Ружа </a:t>
            </a:r>
            <a:r>
              <a:rPr lang="bg-BG" dirty="0" err="1"/>
              <a:t>Мускурова</a:t>
            </a:r>
            <a:r>
              <a:rPr lang="bg-BG" dirty="0"/>
              <a:t>, проф. Борис Парашкевов.</a:t>
            </a:r>
          </a:p>
          <a:p>
            <a:pPr lvl="0" algn="just"/>
            <a:r>
              <a:rPr lang="bg-BG" dirty="0"/>
              <a:t>Организацията, която се грижеше за изпълнението на </a:t>
            </a:r>
            <a:r>
              <a:rPr lang="bg-BG" dirty="0" smtClean="0"/>
              <a:t>проекта, </a:t>
            </a:r>
            <a:r>
              <a:rPr lang="bg-BG" dirty="0"/>
              <a:t>беше сдружението „Инициативи за младежко и академично развитие“, което действаше в партньорство с МП „Преводач-редактор“ към ФСФ на СУ „Св. Кл. Охридски“. </a:t>
            </a:r>
          </a:p>
          <a:p>
            <a:pPr lvl="0"/>
            <a:r>
              <a:rPr lang="bg-BG" dirty="0"/>
              <a:t> </a:t>
            </a:r>
          </a:p>
          <a:p>
            <a:pPr lvl="0"/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272971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80270"/>
            <a:ext cx="8911687" cy="1280890"/>
          </a:xfrm>
        </p:spPr>
        <p:txBody>
          <a:bodyPr>
            <a:normAutofit/>
          </a:bodyPr>
          <a:lstStyle/>
          <a:p>
            <a:r>
              <a:rPr lang="bg-BG" dirty="0"/>
              <a:t>Резюме </a:t>
            </a:r>
            <a:r>
              <a:rPr lang="bg-BG" dirty="0" smtClean="0"/>
              <a:t>н</a:t>
            </a:r>
            <a:r>
              <a:rPr lang="bg-BG" dirty="0" smtClean="0"/>
              <a:t>а </a:t>
            </a:r>
            <a:r>
              <a:rPr lang="bg-BG" dirty="0"/>
              <a:t>свършеното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g-BG" sz="2400" dirty="0"/>
              <a:t>Благодарение на мотивацията ни и на оптимизирането на целите си, успяхме да произведем не 9 (както беше заложено), а цели 12 електронни курса. Тези курсове следваха 3 </a:t>
            </a:r>
            <a:r>
              <a:rPr lang="bg-BG" sz="2400" dirty="0" smtClean="0"/>
              <a:t>посоки: </a:t>
            </a:r>
          </a:p>
          <a:p>
            <a:pPr algn="just"/>
            <a:r>
              <a:rPr lang="bg-BG" sz="2400" b="1" dirty="0" smtClean="0"/>
              <a:t>√ изцяло </a:t>
            </a:r>
            <a:r>
              <a:rPr lang="bg-BG" sz="2400" b="1" dirty="0"/>
              <a:t>теоретични </a:t>
            </a:r>
            <a:r>
              <a:rPr lang="bg-BG" sz="2400" dirty="0"/>
              <a:t>– в сферата на рецепцията и критиката на превода, които да обезпечат преподаването по теория на превода.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94291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2228" y="345436"/>
            <a:ext cx="8911687" cy="1280890"/>
          </a:xfrm>
        </p:spPr>
        <p:txBody>
          <a:bodyPr>
            <a:normAutofit/>
          </a:bodyPr>
          <a:lstStyle/>
          <a:p>
            <a:r>
              <a:rPr lang="bg-BG" dirty="0"/>
              <a:t>Резюме на свършеното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bg-BG" sz="2400" dirty="0" smtClean="0"/>
              <a:t>√ Втората </a:t>
            </a:r>
            <a:r>
              <a:rPr lang="bg-BG" sz="2400" dirty="0"/>
              <a:t>група бяха </a:t>
            </a:r>
            <a:r>
              <a:rPr lang="bg-BG" sz="2400" b="1" dirty="0"/>
              <a:t>практическите курсове</a:t>
            </a:r>
            <a:r>
              <a:rPr lang="bg-BG" sz="2400" dirty="0"/>
              <a:t>, свързани с изследване на културните връзки и рецепцията – курсове, които изследват мястото на италианската литература в България и на българската в Италия; на немската в България и на българската в Германия, и на чешката в България и обратно. Тези курсове са съпътствани от </a:t>
            </a:r>
            <a:r>
              <a:rPr lang="bg-BG" sz="2400" b="1" dirty="0"/>
              <a:t>огромен корпус приложна литература </a:t>
            </a:r>
            <a:r>
              <a:rPr lang="bg-BG" sz="2400" dirty="0"/>
              <a:t>– статии, архиви (имаме дарени специално за проекта), художествени текстове, които гарантират пълноценното обучение на студентите.</a:t>
            </a:r>
          </a:p>
        </p:txBody>
      </p:sp>
    </p:spTree>
    <p:extLst>
      <p:ext uri="{BB962C8B-B14F-4D97-AF65-F5344CB8AC3E}">
        <p14:creationId xmlns="" xmlns:p14="http://schemas.microsoft.com/office/powerpoint/2010/main" val="19144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Резюме на свършеното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bg-BG" sz="2400" dirty="0" smtClean="0"/>
              <a:t>√ Третата </a:t>
            </a:r>
            <a:r>
              <a:rPr lang="bg-BG" sz="2400" dirty="0"/>
              <a:t>посока бяха </a:t>
            </a:r>
            <a:r>
              <a:rPr lang="bg-BG" sz="2400" b="1" dirty="0"/>
              <a:t>курсовете по превод </a:t>
            </a:r>
            <a:r>
              <a:rPr lang="bg-BG" sz="2400" dirty="0"/>
              <a:t>– 3 курса за превод от български на италиански, немски и чешки, и три – за превод от чешки, немски и италиански на български. Тези курсове можем да определим като универсални, защото те могат да се използват както за обучението по превод на студенти, така и на хора, които биха искали да се преквалифицират в преводачи. Фактът, че са </a:t>
            </a:r>
            <a:r>
              <a:rPr lang="bg-BG" sz="2400" dirty="0" smtClean="0"/>
              <a:t>онлайн, </a:t>
            </a:r>
            <a:r>
              <a:rPr lang="bg-BG" sz="2400" dirty="0"/>
              <a:t>гарантира голяма аудитория.</a:t>
            </a:r>
          </a:p>
        </p:txBody>
      </p:sp>
    </p:spTree>
    <p:extLst>
      <p:ext uri="{BB962C8B-B14F-4D97-AF65-F5344CB8AC3E}">
        <p14:creationId xmlns="" xmlns:p14="http://schemas.microsoft.com/office/powerpoint/2010/main" val="263744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Резюме на свършеното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bg-BG" sz="2400" dirty="0"/>
              <a:t>Важен момент в проекта беше и </a:t>
            </a:r>
            <a:r>
              <a:rPr lang="bg-BG" sz="2400" b="1" dirty="0"/>
              <a:t>онлайн списанието</a:t>
            </a:r>
            <a:r>
              <a:rPr lang="bg-BG" sz="2400" dirty="0"/>
              <a:t>, което събра статии на студенти от различни университети, посветени на проблемите на  превода, рецепцията, междукултурния диалог и съвременната българска литература. Можем да кажем, че чрез него осъществихме множество дебюти, отгледахме </a:t>
            </a:r>
            <a:r>
              <a:rPr lang="bg-BG" sz="2400" b="1" dirty="0"/>
              <a:t>нови млади таланти </a:t>
            </a:r>
            <a:r>
              <a:rPr lang="bg-BG" sz="2400" dirty="0"/>
              <a:t>и някои от тях вече имат трибуна </a:t>
            </a:r>
            <a:r>
              <a:rPr lang="bg-BG" sz="2400" b="1" dirty="0"/>
              <a:t>и в други медии</a:t>
            </a:r>
            <a:r>
              <a:rPr lang="bg-BG" sz="2400" dirty="0"/>
              <a:t>. Част от текстовете в онлайн списанието бяха </a:t>
            </a:r>
            <a:r>
              <a:rPr lang="bg-BG" sz="2400" b="1" dirty="0"/>
              <a:t>поискани за публикуване</a:t>
            </a:r>
            <a:r>
              <a:rPr lang="bg-BG" sz="2400" dirty="0"/>
              <a:t> и от списания и сборници, излизащи на хартия.</a:t>
            </a:r>
          </a:p>
          <a:p>
            <a:endParaRPr lang="en-US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896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1226</TotalTime>
  <Words>907</Words>
  <Application>Microsoft Office PowerPoint</Application>
  <PresentationFormat>Custom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Wisp</vt:lpstr>
      <vt:lpstr> </vt:lpstr>
      <vt:lpstr>Запознаване с проекта </vt:lpstr>
      <vt:lpstr>Запознаване с проекта - продължение</vt:lpstr>
      <vt:lpstr>Избор на партньори</vt:lpstr>
      <vt:lpstr>Българското участие</vt:lpstr>
      <vt:lpstr>Резюме на свършеното</vt:lpstr>
      <vt:lpstr>Резюме на свършеното</vt:lpstr>
      <vt:lpstr>Резюме на свършеното</vt:lpstr>
      <vt:lpstr>Резюме на свършеното</vt:lpstr>
      <vt:lpstr>Сайт и записване  </vt:lpstr>
      <vt:lpstr>Адрес на сайта, контакти: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atdamyanov@abv.bg</dc:creator>
  <cp:lastModifiedBy>Daria</cp:lastModifiedBy>
  <cp:revision>54</cp:revision>
  <dcterms:created xsi:type="dcterms:W3CDTF">2020-07-27T07:42:17Z</dcterms:created>
  <dcterms:modified xsi:type="dcterms:W3CDTF">2020-08-02T08:45:23Z</dcterms:modified>
</cp:coreProperties>
</file>